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</p:sldMasterIdLst>
  <p:sldIdLst>
    <p:sldId id="256" r:id="rId2"/>
    <p:sldId id="263" r:id="rId3"/>
    <p:sldId id="264" r:id="rId4"/>
    <p:sldId id="257" r:id="rId5"/>
    <p:sldId id="266" r:id="rId6"/>
    <p:sldId id="265" r:id="rId7"/>
    <p:sldId id="258" r:id="rId8"/>
    <p:sldId id="259" r:id="rId9"/>
    <p:sldId id="260" r:id="rId10"/>
    <p:sldId id="267" r:id="rId11"/>
    <p:sldId id="261" r:id="rId12"/>
    <p:sldId id="262" r:id="rId1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347A61FB-7D0B-4950-96E5-31622A65588C}" type="datetimeFigureOut">
              <a:rPr lang="ar-IQ" smtClean="0"/>
              <a:t>10/07/1437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D875021D-4B8A-4EF8-9246-E5BD4792EB1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089486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61FB-7D0B-4950-96E5-31622A65588C}" type="datetimeFigureOut">
              <a:rPr lang="ar-IQ" smtClean="0"/>
              <a:t>10/07/1437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D875021D-4B8A-4EF8-9246-E5BD4792EB1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650821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61FB-7D0B-4950-96E5-31622A65588C}" type="datetimeFigureOut">
              <a:rPr lang="ar-IQ" smtClean="0"/>
              <a:t>10/07/1437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D875021D-4B8A-4EF8-9246-E5BD4792EB1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298163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61FB-7D0B-4950-96E5-31622A65588C}" type="datetimeFigureOut">
              <a:rPr lang="ar-IQ" smtClean="0"/>
              <a:t>10/07/1437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D875021D-4B8A-4EF8-9246-E5BD4792EB1A}" type="slidenum">
              <a:rPr lang="ar-IQ" smtClean="0"/>
              <a:t>‹#›</a:t>
            </a:fld>
            <a:endParaRPr lang="ar-IQ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34155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61FB-7D0B-4950-96E5-31622A65588C}" type="datetimeFigureOut">
              <a:rPr lang="ar-IQ" smtClean="0"/>
              <a:t>10/07/1437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D875021D-4B8A-4EF8-9246-E5BD4792EB1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959178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61FB-7D0B-4950-96E5-31622A65588C}" type="datetimeFigureOut">
              <a:rPr lang="ar-IQ" smtClean="0"/>
              <a:t>10/07/1437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021D-4B8A-4EF8-9246-E5BD4792EB1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676199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61FB-7D0B-4950-96E5-31622A65588C}" type="datetimeFigureOut">
              <a:rPr lang="ar-IQ" smtClean="0"/>
              <a:t>10/07/1437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021D-4B8A-4EF8-9246-E5BD4792EB1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662482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61FB-7D0B-4950-96E5-31622A65588C}" type="datetimeFigureOut">
              <a:rPr lang="ar-IQ" smtClean="0"/>
              <a:t>10/07/1437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021D-4B8A-4EF8-9246-E5BD4792EB1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055199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347A61FB-7D0B-4950-96E5-31622A65588C}" type="datetimeFigureOut">
              <a:rPr lang="ar-IQ" smtClean="0"/>
              <a:t>10/07/1437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D875021D-4B8A-4EF8-9246-E5BD4792EB1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513575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61FB-7D0B-4950-96E5-31622A65588C}" type="datetimeFigureOut">
              <a:rPr lang="ar-IQ" smtClean="0"/>
              <a:t>10/07/1437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021D-4B8A-4EF8-9246-E5BD4792EB1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026108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347A61FB-7D0B-4950-96E5-31622A65588C}" type="datetimeFigureOut">
              <a:rPr lang="ar-IQ" smtClean="0"/>
              <a:t>10/07/1437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D875021D-4B8A-4EF8-9246-E5BD4792EB1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95613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61FB-7D0B-4950-96E5-31622A65588C}" type="datetimeFigureOut">
              <a:rPr lang="ar-IQ" smtClean="0"/>
              <a:t>10/07/1437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021D-4B8A-4EF8-9246-E5BD4792EB1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226173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61FB-7D0B-4950-96E5-31622A65588C}" type="datetimeFigureOut">
              <a:rPr lang="ar-IQ" smtClean="0"/>
              <a:t>10/07/1437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021D-4B8A-4EF8-9246-E5BD4792EB1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980265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61FB-7D0B-4950-96E5-31622A65588C}" type="datetimeFigureOut">
              <a:rPr lang="ar-IQ" smtClean="0"/>
              <a:t>10/07/1437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021D-4B8A-4EF8-9246-E5BD4792EB1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992599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61FB-7D0B-4950-96E5-31622A65588C}" type="datetimeFigureOut">
              <a:rPr lang="ar-IQ" smtClean="0"/>
              <a:t>10/07/1437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021D-4B8A-4EF8-9246-E5BD4792EB1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082214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61FB-7D0B-4950-96E5-31622A65588C}" type="datetimeFigureOut">
              <a:rPr lang="ar-IQ" smtClean="0"/>
              <a:t>10/07/1437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021D-4B8A-4EF8-9246-E5BD4792EB1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397575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61FB-7D0B-4950-96E5-31622A65588C}" type="datetimeFigureOut">
              <a:rPr lang="ar-IQ" smtClean="0"/>
              <a:t>10/07/1437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021D-4B8A-4EF8-9246-E5BD4792EB1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333294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A61FB-7D0B-4950-96E5-31622A65588C}" type="datetimeFigureOut">
              <a:rPr lang="ar-IQ" smtClean="0"/>
              <a:t>10/07/1437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5021D-4B8A-4EF8-9246-E5BD4792EB1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815236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99592" y="2204864"/>
            <a:ext cx="7117180" cy="1470025"/>
          </a:xfrm>
        </p:spPr>
        <p:txBody>
          <a:bodyPr/>
          <a:lstStyle/>
          <a:p>
            <a:pPr algn="ctr"/>
            <a:r>
              <a:rPr lang="ar-IQ" dirty="0" smtClean="0">
                <a:cs typeface="PT Bold Heading" pitchFamily="2" charset="-78"/>
              </a:rPr>
              <a:t>الامراض الحرارية</a:t>
            </a:r>
            <a:endParaRPr lang="ar-IQ" dirty="0">
              <a:cs typeface="PT Bold Heading" pitchFamily="2" charset="-78"/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776" y="4365104"/>
            <a:ext cx="3240360" cy="220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691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>
                <a:cs typeface="PT Bold Heading" pitchFamily="2" charset="-78"/>
              </a:rPr>
              <a:t>استنفاذ الملح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sz="2400" dirty="0" smtClean="0"/>
              <a:t>التعرق الشديد مع عدم التعويض</a:t>
            </a:r>
          </a:p>
          <a:p>
            <a:r>
              <a:rPr lang="ar-IQ" sz="2400" dirty="0" smtClean="0"/>
              <a:t>يشعر المصاب بصداع شديد مع ارهاق عضلي وغثيان وتقيؤ وتشنجات عضلية</a:t>
            </a:r>
          </a:p>
          <a:p>
            <a:r>
              <a:rPr lang="ar-IQ" sz="2400" dirty="0"/>
              <a:t>العلاج : وضع المصاب في مكان بارد مع اعطاءه الماء والاملاح عن طرق الفم او الوريد </a:t>
            </a:r>
            <a:r>
              <a:rPr lang="ar-IQ" sz="2400" dirty="0" smtClean="0"/>
              <a:t>مع التكرار اذا تطلب الامر</a:t>
            </a:r>
            <a:endParaRPr lang="ar-IQ" sz="2400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887557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440160"/>
          </a:xfrm>
        </p:spPr>
        <p:txBody>
          <a:bodyPr/>
          <a:lstStyle/>
          <a:p>
            <a:r>
              <a:rPr lang="ar-IQ" sz="4400" dirty="0" smtClean="0">
                <a:cs typeface="PT Bold Heading" pitchFamily="2" charset="-78"/>
              </a:rPr>
              <a:t>ضربة الشمس</a:t>
            </a:r>
            <a:endParaRPr lang="ar-IQ" sz="4400" dirty="0">
              <a:cs typeface="PT Bold Heading" pitchFamily="2" charset="-78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1187624" y="2143288"/>
            <a:ext cx="6336704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400" dirty="0" smtClean="0"/>
              <a:t>تحدث نتيجة الامراض السابقة</a:t>
            </a:r>
          </a:p>
          <a:p>
            <a:r>
              <a:rPr lang="ar-IQ" sz="2400" dirty="0" smtClean="0"/>
              <a:t>حيث يتعطل جهاز تنظيم حرارة الدماغ مما يؤدي الى ارتفاع درجة الحرارة بصورة عالية</a:t>
            </a:r>
          </a:p>
          <a:p>
            <a:r>
              <a:rPr lang="ar-IQ" sz="2400" dirty="0" smtClean="0"/>
              <a:t>وسرعان ما يؤدي الى الغيبوبة</a:t>
            </a:r>
          </a:p>
          <a:p>
            <a:r>
              <a:rPr lang="ar-IQ" sz="2400" dirty="0" smtClean="0"/>
              <a:t>تقلصات غير ارادية</a:t>
            </a:r>
          </a:p>
          <a:p>
            <a:r>
              <a:rPr lang="ar-IQ" sz="2400" dirty="0" smtClean="0"/>
              <a:t>موجات من الصرع</a:t>
            </a:r>
          </a:p>
          <a:p>
            <a:r>
              <a:rPr lang="ar-IQ" sz="2400" dirty="0" smtClean="0"/>
              <a:t>تقيؤ واسهال شديد</a:t>
            </a:r>
          </a:p>
          <a:p>
            <a:r>
              <a:rPr lang="ar-IQ" sz="2400" dirty="0" smtClean="0"/>
              <a:t>ارتفاع ضربات القلب وسرعة التنفس ثم الوفاة</a:t>
            </a:r>
          </a:p>
          <a:p>
            <a:r>
              <a:rPr lang="ar-IQ" sz="2400" dirty="0" smtClean="0"/>
              <a:t>العلاج : غمر الجسم بالماء البارد والثلج مع اعطاءه المغذيات الحاوية على الاملاح والسكريات</a:t>
            </a: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3131239"/>
            <a:ext cx="2533650" cy="1809750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5976" y="546073"/>
            <a:ext cx="2095500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501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1296144"/>
          </a:xfrm>
        </p:spPr>
        <p:txBody>
          <a:bodyPr/>
          <a:lstStyle/>
          <a:p>
            <a:r>
              <a:rPr lang="ar-IQ" sz="4400" dirty="0" smtClean="0">
                <a:cs typeface="PT Bold Heading" pitchFamily="2" charset="-78"/>
              </a:rPr>
              <a:t>جهد الحرارة المنخفض</a:t>
            </a:r>
            <a:endParaRPr lang="ar-IQ" sz="4400" dirty="0">
              <a:cs typeface="PT Bold Heading" pitchFamily="2" charset="-78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971600" y="2780928"/>
            <a:ext cx="6264696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400" dirty="0" smtClean="0"/>
              <a:t>انخفاض حرارة الجسم الداخلية الى اقل من 36 م </a:t>
            </a:r>
          </a:p>
          <a:p>
            <a:r>
              <a:rPr lang="ar-IQ" sz="2400" dirty="0" smtClean="0"/>
              <a:t>يؤدي الى تقلص الاوعية الدموية</a:t>
            </a:r>
          </a:p>
          <a:p>
            <a:r>
              <a:rPr lang="ar-IQ" sz="2400" dirty="0" smtClean="0"/>
              <a:t>حدوث رعشات عضلية</a:t>
            </a:r>
          </a:p>
          <a:p>
            <a:r>
              <a:rPr lang="ar-IQ" sz="2400" dirty="0" smtClean="0"/>
              <a:t>وتؤدي الى عطل الجهاز العصبي المركزي عند 33 م </a:t>
            </a:r>
          </a:p>
          <a:p>
            <a:r>
              <a:rPr lang="ar-IQ" sz="2400" dirty="0" smtClean="0"/>
              <a:t>يحدث الإغماء عند 30 م مع اضطراب عمل القلب</a:t>
            </a:r>
          </a:p>
          <a:p>
            <a:r>
              <a:rPr lang="ar-IQ" sz="2400" dirty="0" smtClean="0"/>
              <a:t>العلاج : تدفئة الجسم</a:t>
            </a:r>
            <a:endParaRPr lang="ar-IQ" sz="2400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4797152"/>
            <a:ext cx="3456384" cy="2060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7699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IQ" dirty="0" smtClean="0"/>
              <a:t>درجة الحرارة : تعني درجة حرارة الأعضاء الداخلية مثل الدماغ والكبد والامعاء . </a:t>
            </a:r>
          </a:p>
          <a:p>
            <a:pPr marL="0" indent="0" algn="r">
              <a:buNone/>
            </a:pPr>
            <a:r>
              <a:rPr lang="ar-IQ" dirty="0" smtClean="0"/>
              <a:t>الجلد اوطأ من الجسم</a:t>
            </a:r>
          </a:p>
          <a:p>
            <a:pPr marL="0" indent="0" algn="r">
              <a:buNone/>
            </a:pPr>
            <a:r>
              <a:rPr lang="ar-IQ" dirty="0" smtClean="0"/>
              <a:t>الحرارة الطبيعية 36-37.5 م  او 97- 99.5 ف</a:t>
            </a:r>
          </a:p>
          <a:p>
            <a:pPr marL="0" indent="0" algn="r">
              <a:buNone/>
            </a:pPr>
            <a:endParaRPr lang="ar-IQ" dirty="0"/>
          </a:p>
        </p:txBody>
      </p:sp>
      <p:sp>
        <p:nvSpPr>
          <p:cNvPr id="4" name="مستطيل 3"/>
          <p:cNvSpPr/>
          <p:nvPr/>
        </p:nvSpPr>
        <p:spPr>
          <a:xfrm>
            <a:off x="1979712" y="1438029"/>
            <a:ext cx="56166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3600" dirty="0">
                <a:cs typeface="PT Bold Heading" pitchFamily="2" charset="-78"/>
              </a:rPr>
              <a:t>تعريف درجة حرارة الجسم</a:t>
            </a: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962" y="4797152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8066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>
                <a:cs typeface="PT Bold Heading" pitchFamily="2" charset="-78"/>
              </a:rPr>
              <a:t>مناطق قياس حرارة الجسم</a:t>
            </a:r>
            <a:br>
              <a:rPr lang="ar-IQ" dirty="0">
                <a:cs typeface="PT Bold Heading" pitchFamily="2" charset="-78"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الفم تحت اللسان</a:t>
            </a:r>
          </a:p>
          <a:p>
            <a:r>
              <a:rPr lang="ar-IQ" dirty="0" smtClean="0"/>
              <a:t>تحت الابط اقل من نصف درجة من الفم</a:t>
            </a:r>
          </a:p>
          <a:p>
            <a:r>
              <a:rPr lang="ar-IQ" dirty="0" smtClean="0"/>
              <a:t>الشرج وهي قريبة من الحرارة الداخلية وهي اعلى من الفم 15% -17%</a:t>
            </a:r>
          </a:p>
          <a:p>
            <a:r>
              <a:rPr lang="ar-IQ" dirty="0" smtClean="0"/>
              <a:t>المغبن</a:t>
            </a:r>
            <a:endParaRPr lang="ar-IQ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4533896"/>
            <a:ext cx="2438400" cy="1905000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4533896"/>
            <a:ext cx="2286000" cy="1905000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67672" y="4533896"/>
            <a:ext cx="288607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468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512168"/>
          </a:xfrm>
        </p:spPr>
        <p:txBody>
          <a:bodyPr>
            <a:normAutofit/>
          </a:bodyPr>
          <a:lstStyle/>
          <a:p>
            <a:r>
              <a:rPr lang="ar-IQ" sz="4000" dirty="0" smtClean="0">
                <a:cs typeface="PT Bold Heading" pitchFamily="2" charset="-78"/>
              </a:rPr>
              <a:t>اختلاف حرارة الجسم</a:t>
            </a:r>
            <a:endParaRPr lang="ar-IQ" sz="4000" dirty="0">
              <a:cs typeface="PT Bold Heading" pitchFamily="2" charset="-78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1619672" y="2492896"/>
            <a:ext cx="6603033" cy="35394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800" dirty="0" smtClean="0"/>
              <a:t>الوقت</a:t>
            </a:r>
          </a:p>
          <a:p>
            <a:r>
              <a:rPr lang="ar-IQ" sz="2800" dirty="0" smtClean="0"/>
              <a:t>العمر: عالية عند الأطفال وواطئة عند الكبار</a:t>
            </a:r>
          </a:p>
          <a:p>
            <a:r>
              <a:rPr lang="ar-IQ" sz="2800" dirty="0" smtClean="0"/>
              <a:t>الدورة الشهرية: تكون واطئة عبد بداية الدورة ومن ثم تزداد</a:t>
            </a:r>
          </a:p>
          <a:p>
            <a:r>
              <a:rPr lang="ar-IQ" sz="2800" dirty="0" smtClean="0"/>
              <a:t>الجهد البدني</a:t>
            </a:r>
          </a:p>
          <a:p>
            <a:r>
              <a:rPr lang="ar-IQ" sz="2800" dirty="0" smtClean="0"/>
              <a:t>التهيج العاطفي</a:t>
            </a:r>
          </a:p>
          <a:p>
            <a:r>
              <a:rPr lang="ar-IQ" sz="2800" dirty="0" smtClean="0"/>
              <a:t>تناول بعض الأطعمة الغنية بالبروتينات</a:t>
            </a:r>
          </a:p>
          <a:p>
            <a:r>
              <a:rPr lang="ar-IQ" sz="2800" dirty="0" smtClean="0"/>
              <a:t>التعرض لحرارة المحيط 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38649034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أسباب الامراض الحرارية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حرارة المحيط</a:t>
            </a:r>
          </a:p>
          <a:p>
            <a:r>
              <a:rPr lang="ar-IQ" dirty="0" smtClean="0"/>
              <a:t>الملابس</a:t>
            </a:r>
          </a:p>
          <a:p>
            <a:r>
              <a:rPr lang="ar-IQ" dirty="0" smtClean="0"/>
              <a:t>الرطوبة العالية</a:t>
            </a:r>
          </a:p>
          <a:p>
            <a:r>
              <a:rPr lang="ar-IQ" dirty="0" smtClean="0"/>
              <a:t>عدم تعويض ما يفقده الجسم من ماء واملاح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619340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>
                <a:cs typeface="PT Bold Heading" pitchFamily="2" charset="-78"/>
              </a:rPr>
              <a:t>الوقاية من الامراض الحرارية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400" dirty="0" smtClean="0"/>
              <a:t>حدد العالم </a:t>
            </a:r>
            <a:r>
              <a:rPr lang="ar-IQ" sz="2400" dirty="0" err="1" smtClean="0"/>
              <a:t>ماثور</a:t>
            </a:r>
            <a:r>
              <a:rPr lang="ar-IQ" sz="2400" dirty="0" smtClean="0"/>
              <a:t> الوقاية من الامراض الحرارية بكلمة </a:t>
            </a:r>
            <a:r>
              <a:rPr lang="en-US" sz="2400" dirty="0" smtClean="0"/>
              <a:t>saw </a:t>
            </a:r>
            <a:r>
              <a:rPr lang="ar-IQ" sz="2400" dirty="0" smtClean="0"/>
              <a:t> والتي تعني </a:t>
            </a:r>
            <a:r>
              <a:rPr lang="en-US" sz="2400" dirty="0" smtClean="0"/>
              <a:t>salt – acclimatization – water</a:t>
            </a:r>
            <a:r>
              <a:rPr lang="ar-IQ" sz="2400" dirty="0" smtClean="0"/>
              <a:t> وهي الملح والتأقلم والماء</a:t>
            </a:r>
          </a:p>
          <a:p>
            <a:r>
              <a:rPr lang="ar-IQ" sz="2400" dirty="0" smtClean="0"/>
              <a:t>التأقلم : وهي التعود على درجات الحرارة العالية واللعب في جو مرتفع الحرارة</a:t>
            </a:r>
          </a:p>
          <a:p>
            <a:r>
              <a:rPr lang="ar-IQ" sz="2400" dirty="0" smtClean="0"/>
              <a:t>الماء والاملاح : توفر الماء البارد مع بعض السوائل الحاوية على الاملاح وسكر الكلوكوز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2513254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1512168"/>
          </a:xfrm>
        </p:spPr>
        <p:txBody>
          <a:bodyPr>
            <a:normAutofit/>
          </a:bodyPr>
          <a:lstStyle/>
          <a:p>
            <a:pPr algn="ctr"/>
            <a:r>
              <a:rPr lang="ar-IQ" sz="2800" dirty="0" smtClean="0">
                <a:cs typeface="PT Bold Heading" pitchFamily="2" charset="-78"/>
              </a:rPr>
              <a:t>انواع الامراض الحرارية</a:t>
            </a:r>
            <a:br>
              <a:rPr lang="ar-IQ" sz="2800" dirty="0" smtClean="0">
                <a:cs typeface="PT Bold Heading" pitchFamily="2" charset="-78"/>
              </a:rPr>
            </a:br>
            <a:r>
              <a:rPr lang="ar-IQ" sz="2800" dirty="0" smtClean="0">
                <a:cs typeface="PT Bold Heading" pitchFamily="2" charset="-78"/>
              </a:rPr>
              <a:t/>
            </a:r>
            <a:br>
              <a:rPr lang="ar-IQ" sz="2800" dirty="0" smtClean="0">
                <a:cs typeface="PT Bold Heading" pitchFamily="2" charset="-78"/>
              </a:rPr>
            </a:br>
            <a:r>
              <a:rPr lang="ar-IQ" sz="2800" dirty="0" smtClean="0">
                <a:cs typeface="PT Bold Heading" pitchFamily="2" charset="-78"/>
              </a:rPr>
              <a:t>1- التشنجات الحرارية</a:t>
            </a:r>
            <a:endParaRPr lang="ar-IQ" sz="2800" dirty="0">
              <a:cs typeface="PT Bold Heading" pitchFamily="2" charset="-78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179512" y="3140968"/>
            <a:ext cx="7920879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400" dirty="0" smtClean="0"/>
              <a:t>ارتعاش مع تقلص عضلي وتشنج وخاصة بالأطراف السفلى والبطن</a:t>
            </a:r>
          </a:p>
          <a:p>
            <a:r>
              <a:rPr lang="ar-IQ" sz="2400" dirty="0" smtClean="0"/>
              <a:t>كمية الصوديوم والكلوريد في الدم قليل</a:t>
            </a:r>
          </a:p>
          <a:p>
            <a:r>
              <a:rPr lang="ar-IQ" sz="2400" dirty="0" smtClean="0"/>
              <a:t>العلاج : إعطاء الماء مع بعض الاملاح المعدنية</a:t>
            </a:r>
          </a:p>
          <a:p>
            <a:r>
              <a:rPr lang="ar-IQ" sz="2400" dirty="0" smtClean="0"/>
              <a:t>الراحة في جو بارد من 24-48 ساعة</a:t>
            </a:r>
          </a:p>
          <a:p>
            <a:r>
              <a:rPr lang="ar-IQ" sz="2400" dirty="0" smtClean="0"/>
              <a:t>تناول الطعام الحاوي على الماء والاملاح</a:t>
            </a:r>
            <a:endParaRPr lang="ar-IQ" sz="2400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771" y="4365104"/>
            <a:ext cx="3038475" cy="2081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0792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sz="4400" dirty="0" smtClean="0">
                <a:cs typeface="PT Bold Heading" pitchFamily="2" charset="-78"/>
              </a:rPr>
              <a:t>الاغماء الحراري</a:t>
            </a:r>
            <a:endParaRPr lang="ar-IQ" sz="4400" dirty="0">
              <a:cs typeface="PT Bold Heading" pitchFamily="2" charset="-78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1187624" y="2132856"/>
            <a:ext cx="6336704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800" dirty="0" smtClean="0"/>
              <a:t>تحدث هذه الحالة نتيجة تمدد الاوعية الدموية الجلدية وانخفاض الضغط مع قلة وصول الاوكسجين الى الدماغ</a:t>
            </a:r>
          </a:p>
          <a:p>
            <a:r>
              <a:rPr lang="ar-IQ" sz="2800" dirty="0" smtClean="0"/>
              <a:t>ارهاق شديد</a:t>
            </a:r>
          </a:p>
          <a:p>
            <a:r>
              <a:rPr lang="ar-IQ" sz="2800" dirty="0" smtClean="0"/>
              <a:t>تشوه الرؤيا وشحوب الوجه</a:t>
            </a:r>
          </a:p>
          <a:p>
            <a:r>
              <a:rPr lang="ar-IQ" sz="2800" dirty="0" smtClean="0"/>
              <a:t>بعدها يحدث الاغماء</a:t>
            </a:r>
          </a:p>
          <a:p>
            <a:r>
              <a:rPr lang="ar-IQ" sz="2800" dirty="0" smtClean="0"/>
              <a:t>العلاج: الاستلقاء في مكان بارد مع رفع الساقين</a:t>
            </a:r>
          </a:p>
          <a:p>
            <a:r>
              <a:rPr lang="ar-IQ" sz="2800" dirty="0" smtClean="0"/>
              <a:t>تناول الماء مع الاملاح</a:t>
            </a:r>
            <a:endParaRPr lang="ar-IQ" sz="2800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5240379"/>
            <a:ext cx="2847975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6522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8136904" cy="1224136"/>
          </a:xfrm>
        </p:spPr>
        <p:txBody>
          <a:bodyPr>
            <a:normAutofit fontScale="90000"/>
          </a:bodyPr>
          <a:lstStyle/>
          <a:p>
            <a:r>
              <a:rPr lang="ar-IQ" sz="4400" dirty="0" smtClean="0">
                <a:cs typeface="PT Bold Heading" pitchFamily="2" charset="-78"/>
              </a:rPr>
              <a:t>استنفاذ الماء</a:t>
            </a:r>
            <a:br>
              <a:rPr lang="ar-IQ" sz="4400" dirty="0" smtClean="0">
                <a:cs typeface="PT Bold Heading" pitchFamily="2" charset="-78"/>
              </a:rPr>
            </a:br>
            <a:endParaRPr lang="ar-IQ" sz="4400" dirty="0">
              <a:cs typeface="PT Bold Heading" pitchFamily="2" charset="-78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1511660" y="2060848"/>
            <a:ext cx="6480720" cy="41549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400" dirty="0" smtClean="0"/>
              <a:t>نتيجة التعرق الشديد مع عدم التعويض او الاسهال الشديد</a:t>
            </a:r>
          </a:p>
          <a:p>
            <a:r>
              <a:rPr lang="ar-IQ" sz="2400" dirty="0" smtClean="0"/>
              <a:t>يعشر المصاب بالعطش الشديد وتيبس اللسان والارهاق والضعف العام</a:t>
            </a:r>
          </a:p>
          <a:p>
            <a:r>
              <a:rPr lang="ar-IQ" sz="2400" dirty="0" smtClean="0"/>
              <a:t>عدم التوافق العضلي العصبي</a:t>
            </a:r>
          </a:p>
          <a:p>
            <a:r>
              <a:rPr lang="ar-IQ" sz="2400" dirty="0" smtClean="0"/>
              <a:t>تشوه الذاكرة</a:t>
            </a:r>
          </a:p>
          <a:p>
            <a:r>
              <a:rPr lang="ar-IQ" sz="2400" dirty="0" smtClean="0"/>
              <a:t>قلة الادرار</a:t>
            </a:r>
          </a:p>
          <a:p>
            <a:r>
              <a:rPr lang="ar-IQ" sz="2400" dirty="0" smtClean="0"/>
              <a:t>العلاج : وضع المصاب في مكان بارد مع اعطاءه الماء والاملاح عن طرق الفم او الوريد مع وضع كمادات باردة على الرأس</a:t>
            </a:r>
          </a:p>
          <a:p>
            <a:endParaRPr lang="ar-IQ" sz="2400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5263704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9504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برلين">
  <a:themeElements>
    <a:clrScheme name="برلين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برلين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برلين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برلين</Template>
  <TotalTime>92</TotalTime>
  <Words>429</Words>
  <Application>Microsoft Office PowerPoint</Application>
  <PresentationFormat>عرض على الشاشة (3:4)‏</PresentationFormat>
  <Paragraphs>67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7" baseType="lpstr">
      <vt:lpstr>Arial</vt:lpstr>
      <vt:lpstr>PT Bold Heading</vt:lpstr>
      <vt:lpstr>Times New Roman</vt:lpstr>
      <vt:lpstr>Trebuchet MS</vt:lpstr>
      <vt:lpstr>برلين</vt:lpstr>
      <vt:lpstr>الامراض الحرارية</vt:lpstr>
      <vt:lpstr>عرض تقديمي في PowerPoint</vt:lpstr>
      <vt:lpstr>مناطق قياس حرارة الجسم </vt:lpstr>
      <vt:lpstr>اختلاف حرارة الجسم</vt:lpstr>
      <vt:lpstr>أسباب الامراض الحرارية</vt:lpstr>
      <vt:lpstr>الوقاية من الامراض الحرارية</vt:lpstr>
      <vt:lpstr>انواع الامراض الحرارية  1- التشنجات الحرارية</vt:lpstr>
      <vt:lpstr>الاغماء الحراري</vt:lpstr>
      <vt:lpstr>استنفاذ الماء </vt:lpstr>
      <vt:lpstr>استنفاذ الملح</vt:lpstr>
      <vt:lpstr>ضربة الشمس</vt:lpstr>
      <vt:lpstr>جهد الحرارة المنخفض</vt:lpstr>
    </vt:vector>
  </TitlesOfParts>
  <Company>Enjoy My Fine Releases.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الامراض الحرارية</dc:title>
  <dc:creator>DR.Ahmed Saker 2o1O</dc:creator>
  <cp:lastModifiedBy>DR.Ahmed Saker 2o1O</cp:lastModifiedBy>
  <cp:revision>11</cp:revision>
  <dcterms:created xsi:type="dcterms:W3CDTF">2013-01-07T21:18:04Z</dcterms:created>
  <dcterms:modified xsi:type="dcterms:W3CDTF">2016-04-16T23:26:53Z</dcterms:modified>
</cp:coreProperties>
</file>